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5"/>
  </p:notesMasterIdLst>
  <p:sldIdLst>
    <p:sldId id="353" r:id="rId5"/>
    <p:sldId id="355" r:id="rId6"/>
    <p:sldId id="356" r:id="rId7"/>
    <p:sldId id="367" r:id="rId8"/>
    <p:sldId id="357" r:id="rId9"/>
    <p:sldId id="361" r:id="rId10"/>
    <p:sldId id="368" r:id="rId11"/>
    <p:sldId id="369" r:id="rId12"/>
    <p:sldId id="370" r:id="rId13"/>
    <p:sldId id="354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EDA"/>
    <a:srgbClr val="FAF9F9"/>
    <a:srgbClr val="2F557D"/>
    <a:srgbClr val="5B7999"/>
    <a:srgbClr val="F8F8F8"/>
    <a:srgbClr val="134A62"/>
    <a:srgbClr val="0F404F"/>
    <a:srgbClr val="104859"/>
    <a:srgbClr val="1EA6D1"/>
    <a:srgbClr val="0F4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947" autoAdjust="0"/>
  </p:normalViewPr>
  <p:slideViewPr>
    <p:cSldViewPr snapToGrid="0">
      <p:cViewPr varScale="1">
        <p:scale>
          <a:sx n="63" d="100"/>
          <a:sy n="63" d="100"/>
        </p:scale>
        <p:origin x="776" y="64"/>
      </p:cViewPr>
      <p:guideLst>
        <p:guide orient="horz" pos="217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024" y="-104"/>
      </p:cViewPr>
      <p:guideLst>
        <p:guide orient="horz" pos="2896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C19C5AFB-F36C-40BA-9BA1-B344D1AB3B7A}" type="datetime1">
              <a:rPr lang="zh-CN" altLang="en-US" sz="1800"/>
              <a:t>2016-06-21</a:t>
            </a:fld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789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kumimoji="0" lang="zh-CN" altLang="zh-CN" sz="1200"/>
              <a:t>
              </a:t>
            </a:r>
            <a:r>
              <a:rPr kumimoji="0" lang="zh-CN" altLang="en-US" sz="1200"/>
              <a:t>单击此处编辑母版文本样式</a:t>
            </a:r>
            <a:r>
              <a:rPr kumimoji="0" lang="zh-CN" altLang="zh-CN" sz="120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/>
              <a:t>
              </a:t>
            </a:r>
            <a:r>
              <a:rPr kumimoji="0" lang="zh-CN" altLang="en-US" sz="1200"/>
              <a:t>第二级</a:t>
            </a:r>
            <a:r>
              <a:rPr kumimoji="0" lang="zh-CN" altLang="zh-CN" sz="120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/>
              <a:t>
              </a:t>
            </a:r>
            <a:r>
              <a:rPr kumimoji="0" lang="zh-CN" altLang="en-US" sz="1200"/>
              <a:t>第三级</a:t>
            </a:r>
            <a:r>
              <a:rPr kumimoji="0" lang="zh-CN" altLang="zh-CN" sz="120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/>
              <a:t>
              </a:t>
            </a:r>
            <a:r>
              <a:rPr kumimoji="0" lang="zh-CN" altLang="en-US" sz="1200"/>
              <a:t>第四级</a:t>
            </a:r>
            <a:r>
              <a:rPr kumimoji="0" lang="zh-CN" altLang="zh-CN" sz="120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/>
              <a:t>
              </a:t>
            </a:r>
            <a:r>
              <a:rPr kumimoji="0" lang="zh-CN" altLang="en-US" sz="1200"/>
              <a:t>第五级</a:t>
            </a:r>
            <a:r>
              <a:rPr kumimoji="0" lang="zh-CN" altLang="zh-CN" sz="1200"/>
              <a:t>
          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4103" name="幻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7D77ED1-8D8D-4447-BCE6-D52453E93F81}" type="slidenum">
              <a:rPr lang="zh-CN" altLang="en-US" sz="1800"/>
              <a:t>‹#›</a:t>
            </a:fld>
            <a:r>
              <a:rPr lang="zh-CN" altLang="en-US"/>
              <a:t>
            </a:t>
            </a:r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AEBEE28A-821C-426D-B9B3-6EA5FCE9D1E5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CC7D9EBA-48EC-4D62-B33D-469618661788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282C6E3-BAB4-4B9D-A20F-2782CE4F6E4F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4B57C3F0-0349-435E-8466-5C401D4FAA62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31250" y="365125"/>
            <a:ext cx="2628900" cy="58150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44550" y="365125"/>
            <a:ext cx="7734300" cy="581501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3DAB9F23-08FD-4A6A-87FD-6A812BACBD32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9B80208F-CD23-44AC-9F62-DF7613C0D658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1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220389" y="6410969"/>
            <a:ext cx="481377" cy="40537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95325"/>
            <a:ext cx="10972800" cy="4525963"/>
          </a:xfrm>
        </p:spPr>
        <p:txBody>
          <a:bodyPr/>
          <a:lstStyle>
            <a:lvl1pPr>
              <a:defRPr sz="2665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135">
                <a:latin typeface="微软雅黑" pitchFamily="34" charset="-122"/>
                <a:ea typeface="微软雅黑" pitchFamily="34" charset="-122"/>
              </a:defRPr>
            </a:lvl3pPr>
            <a:lvl4pPr>
              <a:defRPr sz="1865">
                <a:latin typeface="微软雅黑" pitchFamily="34" charset="-122"/>
                <a:ea typeface="微软雅黑" pitchFamily="34" charset="-122"/>
              </a:defRPr>
            </a:lvl4pPr>
            <a:lvl5pPr>
              <a:defRPr sz="1865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092" y="6394870"/>
            <a:ext cx="571461" cy="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12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987598" y="6410969"/>
            <a:ext cx="481377" cy="405371"/>
          </a:xfrm>
          <a:prstGeom prst="rect">
            <a:avLst/>
          </a:prstGeom>
        </p:spPr>
      </p:pic>
      <p:sp>
        <p:nvSpPr>
          <p:cNvPr id="11" name="14 CuadroTexto"/>
          <p:cNvSpPr txBox="1"/>
          <p:nvPr userDrawn="1"/>
        </p:nvSpPr>
        <p:spPr>
          <a:xfrm>
            <a:off x="10619232" y="642680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600" b="1" i="1" dirty="0">
                <a:solidFill>
                  <a:schemeClr val="bg1"/>
                </a:solidFill>
              </a:rPr>
              <a:t>of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12" name="15 CuadroTexto"/>
          <p:cNvSpPr txBox="1"/>
          <p:nvPr userDrawn="1"/>
        </p:nvSpPr>
        <p:spPr>
          <a:xfrm>
            <a:off x="11025665" y="64268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3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748" y="6493834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968" y="6493834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4 CuadroTexto"/>
          <p:cNvSpPr txBox="1"/>
          <p:nvPr userDrawn="1"/>
        </p:nvSpPr>
        <p:spPr>
          <a:xfrm>
            <a:off x="4813122" y="6422126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——</a:t>
            </a:r>
            <a:r>
              <a:rPr lang="zh-CN" altLang="en-US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排课算法概述</a:t>
            </a:r>
            <a:endParaRPr lang="es-ES" sz="1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33467" y="6434480"/>
            <a:ext cx="1428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成都双扬科技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2"/>
          </p:nvPr>
        </p:nvSpPr>
        <p:spPr>
          <a:xfrm>
            <a:off x="5640252" y="6426332"/>
            <a:ext cx="3860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109248" y="6477021"/>
            <a:ext cx="558784" cy="269875"/>
          </a:xfrm>
        </p:spPr>
        <p:txBody>
          <a:bodyPr/>
          <a:lstStyle>
            <a:lvl1pPr>
              <a:defRPr>
                <a:solidFill>
                  <a:srgbClr val="04AEDA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92" y="6394870"/>
            <a:ext cx="571461" cy="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33467" y="6434480"/>
            <a:ext cx="1428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成都双扬科技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204F1977-54CE-49FD-8665-684413D51316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B0DDB9D6-86DE-453E-830F-192C0A135E4D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1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220389" y="6410969"/>
            <a:ext cx="481377" cy="40537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95325"/>
            <a:ext cx="10972800" cy="4525963"/>
          </a:xfrm>
        </p:spPr>
        <p:txBody>
          <a:bodyPr/>
          <a:lstStyle>
            <a:lvl1pPr>
              <a:defRPr sz="2665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135">
                <a:latin typeface="微软雅黑" pitchFamily="34" charset="-122"/>
                <a:ea typeface="微软雅黑" pitchFamily="34" charset="-122"/>
              </a:defRPr>
            </a:lvl3pPr>
            <a:lvl4pPr>
              <a:defRPr sz="1865">
                <a:latin typeface="微软雅黑" pitchFamily="34" charset="-122"/>
                <a:ea typeface="微软雅黑" pitchFamily="34" charset="-122"/>
              </a:defRPr>
            </a:lvl4pPr>
            <a:lvl5pPr>
              <a:defRPr sz="1865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092" y="6394870"/>
            <a:ext cx="571461" cy="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12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987598" y="6410969"/>
            <a:ext cx="481377" cy="405371"/>
          </a:xfrm>
          <a:prstGeom prst="rect">
            <a:avLst/>
          </a:prstGeom>
        </p:spPr>
      </p:pic>
      <p:sp>
        <p:nvSpPr>
          <p:cNvPr id="11" name="14 CuadroTexto"/>
          <p:cNvSpPr txBox="1"/>
          <p:nvPr userDrawn="1"/>
        </p:nvSpPr>
        <p:spPr>
          <a:xfrm>
            <a:off x="10619232" y="642680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600" b="1" i="1" dirty="0">
                <a:solidFill>
                  <a:schemeClr val="bg1"/>
                </a:solidFill>
              </a:rPr>
              <a:t>of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12" name="15 CuadroTexto"/>
          <p:cNvSpPr txBox="1"/>
          <p:nvPr userDrawn="1"/>
        </p:nvSpPr>
        <p:spPr>
          <a:xfrm>
            <a:off x="11025665" y="64268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3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748" y="6493834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968" y="6493834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4 CuadroTexto"/>
          <p:cNvSpPr txBox="1"/>
          <p:nvPr userDrawn="1"/>
        </p:nvSpPr>
        <p:spPr>
          <a:xfrm>
            <a:off x="4813122" y="6422126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——</a:t>
            </a:r>
            <a:r>
              <a:rPr lang="zh-CN" altLang="en-US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排课算法概述</a:t>
            </a:r>
            <a:endParaRPr lang="es-ES" sz="1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33467" y="6434480"/>
            <a:ext cx="1428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latin typeface="微软雅黑" pitchFamily="34" charset="-122"/>
                <a:ea typeface="微软雅黑" pitchFamily="34" charset="-122"/>
              </a:rPr>
              <a:t>成都双扬科技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2"/>
          </p:nvPr>
        </p:nvSpPr>
        <p:spPr>
          <a:xfrm>
            <a:off x="5640252" y="6426332"/>
            <a:ext cx="3860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109248" y="6477021"/>
            <a:ext cx="558784" cy="269875"/>
          </a:xfrm>
        </p:spPr>
        <p:txBody>
          <a:bodyPr/>
          <a:lstStyle>
            <a:lvl1pPr>
              <a:defRPr>
                <a:solidFill>
                  <a:srgbClr val="04AEDA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92" y="6394870"/>
            <a:ext cx="571461" cy="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33467" y="6434480"/>
            <a:ext cx="1428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latin typeface="微软雅黑" pitchFamily="34" charset="-122"/>
                <a:ea typeface="微软雅黑" pitchFamily="34" charset="-122"/>
              </a:rPr>
              <a:t>成都双扬科技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1FAE494-CAB3-4C49-93E2-5F7B8300DC97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82140A50-2B7F-435E-81A2-A2E8768651B7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1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220389" y="6410969"/>
            <a:ext cx="481377" cy="40537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95325"/>
            <a:ext cx="10972800" cy="4525963"/>
          </a:xfrm>
        </p:spPr>
        <p:txBody>
          <a:bodyPr/>
          <a:lstStyle>
            <a:lvl1pPr>
              <a:defRPr sz="2665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135">
                <a:latin typeface="微软雅黑" pitchFamily="34" charset="-122"/>
                <a:ea typeface="微软雅黑" pitchFamily="34" charset="-122"/>
              </a:defRPr>
            </a:lvl3pPr>
            <a:lvl4pPr>
              <a:defRPr sz="1865">
                <a:latin typeface="微软雅黑" pitchFamily="34" charset="-122"/>
                <a:ea typeface="微软雅黑" pitchFamily="34" charset="-122"/>
              </a:defRPr>
            </a:lvl4pPr>
            <a:lvl5pPr>
              <a:defRPr sz="1865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092" y="6394870"/>
            <a:ext cx="571461" cy="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12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987598" y="6410969"/>
            <a:ext cx="481377" cy="405371"/>
          </a:xfrm>
          <a:prstGeom prst="rect">
            <a:avLst/>
          </a:prstGeom>
        </p:spPr>
      </p:pic>
      <p:sp>
        <p:nvSpPr>
          <p:cNvPr id="11" name="14 CuadroTexto"/>
          <p:cNvSpPr txBox="1"/>
          <p:nvPr userDrawn="1"/>
        </p:nvSpPr>
        <p:spPr>
          <a:xfrm>
            <a:off x="10619232" y="642680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600" b="1" i="1" dirty="0">
                <a:solidFill>
                  <a:schemeClr val="bg1"/>
                </a:solidFill>
              </a:rPr>
              <a:t>of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12" name="15 CuadroTexto"/>
          <p:cNvSpPr txBox="1"/>
          <p:nvPr userDrawn="1"/>
        </p:nvSpPr>
        <p:spPr>
          <a:xfrm>
            <a:off x="11025665" y="64268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3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748" y="6493834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968" y="6493834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4 CuadroTexto"/>
          <p:cNvSpPr txBox="1"/>
          <p:nvPr userDrawn="1"/>
        </p:nvSpPr>
        <p:spPr>
          <a:xfrm>
            <a:off x="4813122" y="6422126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——</a:t>
            </a:r>
            <a:r>
              <a:rPr lang="zh-CN" altLang="en-US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排课算法概述</a:t>
            </a:r>
            <a:endParaRPr lang="es-ES" sz="1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33467" y="6434480"/>
            <a:ext cx="1428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latin typeface="微软雅黑" pitchFamily="34" charset="-122"/>
                <a:ea typeface="微软雅黑" pitchFamily="34" charset="-122"/>
              </a:rPr>
              <a:t>成都双扬科技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2"/>
          </p:nvPr>
        </p:nvSpPr>
        <p:spPr>
          <a:xfrm>
            <a:off x="5640252" y="6426332"/>
            <a:ext cx="3860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109248" y="6477021"/>
            <a:ext cx="558784" cy="269875"/>
          </a:xfrm>
        </p:spPr>
        <p:txBody>
          <a:bodyPr/>
          <a:lstStyle>
            <a:lvl1pPr>
              <a:defRPr>
                <a:solidFill>
                  <a:srgbClr val="04AEDA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92" y="6394870"/>
            <a:ext cx="571461" cy="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33467" y="6434480"/>
            <a:ext cx="1428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latin typeface="微软雅黑" pitchFamily="34" charset="-122"/>
                <a:ea typeface="微软雅黑" pitchFamily="34" charset="-122"/>
              </a:rPr>
              <a:t>成都双扬科技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8"/>
            <a:ext cx="12192000" cy="6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44550" y="1828800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8550" y="1828800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3C7C73E0-F798-4F3C-BD9B-A681BCAF0391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FB2360EA-7615-4150-B1D5-7CD77D430D7D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C05CBA6F-8DD2-4B07-8174-F19F05004D8C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656ADFCD-8DBE-4684-8625-D510C36920C7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E0AAE527-3680-4D4E-A5A8-51552BA03497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B3C61228-8511-4F23-B01C-762BDFA2E02E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0E51C4F9-3F36-4BAB-B266-E872EC80218F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3E9E9B3B-86DB-4E75-B73A-47B60F55E46D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9C2AD41D-8930-422B-823C-9417292FD098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DB5E5E9C-C8AF-4E49-B48F-0D131F9B01A3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entury Gothic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4CF468D8-62F4-4229-8B28-5A174F7903F7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BE0E9661-459F-46ED-8148-29D3527E846F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mbria" pitchFamily="18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entury Gothic" pitchFamily="34" charset="0"/>
              </a:rPr>
              <a:t>单击此处编辑母版文本样式</a:t>
            </a:r>
            <a:endParaRPr lang="zh-CN" altLang="zh-CN">
              <a:sym typeface="Century Gothic" pitchFamily="34" charset="0"/>
            </a:endParaRPr>
          </a:p>
          <a:p>
            <a:pPr lvl="1"/>
            <a:r>
              <a:rPr lang="zh-CN" altLang="en-US">
                <a:sym typeface="Century Gothic" pitchFamily="34" charset="0"/>
              </a:rPr>
              <a:t>第二级</a:t>
            </a:r>
            <a:endParaRPr lang="zh-CN" altLang="zh-CN">
              <a:sym typeface="Century Gothic" pitchFamily="34" charset="0"/>
            </a:endParaRPr>
          </a:p>
          <a:p>
            <a:pPr lvl="2"/>
            <a:r>
              <a:rPr lang="zh-CN" altLang="en-US">
                <a:sym typeface="Century Gothic" pitchFamily="34" charset="0"/>
              </a:rPr>
              <a:t>第三级</a:t>
            </a:r>
            <a:endParaRPr lang="zh-CN" altLang="zh-CN">
              <a:sym typeface="Century Gothic" pitchFamily="34" charset="0"/>
            </a:endParaRPr>
          </a:p>
          <a:p>
            <a:pPr lvl="3"/>
            <a:r>
              <a:rPr lang="zh-CN" altLang="en-US">
                <a:sym typeface="Century Gothic" pitchFamily="34" charset="0"/>
              </a:rPr>
              <a:t>第四级</a:t>
            </a:r>
            <a:endParaRPr lang="zh-CN" altLang="zh-CN">
              <a:sym typeface="Century Gothic" pitchFamily="34" charset="0"/>
            </a:endParaRPr>
          </a:p>
          <a:p>
            <a:pPr lvl="4"/>
            <a:r>
              <a:rPr lang="zh-CN" altLang="en-US">
                <a:sym typeface="Century Gothic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100">
                <a:solidFill>
                  <a:srgbClr val="897B5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4CFC366-6DC0-4D0C-B909-462A3B8DCD15}" type="datetime1">
              <a:rPr lang="zh-CN" altLang="en-US"/>
              <a:t>2016-06-21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100">
                <a:solidFill>
                  <a:srgbClr val="897B5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0" name="幻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9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itchFamily="34" charset="0"/>
              <a:buNone/>
              <a:defRPr sz="1100">
                <a:solidFill>
                  <a:srgbClr val="8D8C8A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757C386-4A9C-48FC-93EC-78057CCAD36E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kern="1200">
          <a:solidFill>
            <a:schemeClr val="tx1"/>
          </a:solidFill>
          <a:latin typeface="+mj-lt"/>
          <a:ea typeface="+mj-ea"/>
          <a:cs typeface="微软雅黑" charset="0"/>
          <a:sym typeface="Cambria" pitchFamily="18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sz="16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sz="14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sz="14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doubleflyer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31" y="1549101"/>
            <a:ext cx="1658939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192156" y="6137276"/>
            <a:ext cx="3340031" cy="459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8565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1800" kern="0" dirty="0">
                <a:latin typeface="华文楷体" pitchFamily="2" charset="-122"/>
                <a:ea typeface="华文楷体" pitchFamily="2" charset="-122"/>
              </a:rPr>
              <a:t>
            </a:t>
            </a:r>
            <a:fld id="{B0A0CA97-42E7-451B-B9C8-58AC2A42B6DE}" type="datetime1">
              <a:rPr lang="zh-CN" altLang="en-US" sz="1800" kern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2016-06-21</a:t>
            </a:fld>
            <a:r>
              <a:rPr lang="zh-CN" altLang="zh-CN" sz="1800" kern="0" dirty="0">
                <a:latin typeface="华文楷体" pitchFamily="2" charset="-122"/>
                <a:ea typeface="华文楷体" pitchFamily="2" charset="-122"/>
              </a:rPr>
              <a:t>
            </a:t>
            </a:r>
            <a:endParaRPr lang="zh-CN" altLang="zh-CN" sz="1400" kern="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220180" y="5841730"/>
            <a:ext cx="1241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●●●●●●●●●●●●●●●●●●●●●●●●●●●●●●●●●●●●●●●●●●●●●●●●●●●●●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80333" y="5734009"/>
            <a:ext cx="273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成都双扬科技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32187" y="4094117"/>
            <a:ext cx="5436870" cy="91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成绩单打印说明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3848123" y="5626191"/>
            <a:ext cx="407035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defTabSz="1218565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800" kern="0" dirty="0">
                <a:solidFill>
                  <a:srgbClr val="2F557D"/>
                </a:solidFill>
                <a:latin typeface="华文楷体" pitchFamily="2" charset="-122"/>
              </a:rPr>
              <a:t>成都双扬科技有限责任公司</a:t>
            </a: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2042815" y="1205237"/>
            <a:ext cx="8512404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defTabSz="1218565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kern="0" dirty="0">
                <a:solidFill>
                  <a:srgbClr val="0070C0"/>
                </a:solidFill>
                <a:latin typeface="华文楷体" pitchFamily="2" charset="-122"/>
              </a:rPr>
              <a:t>    </a:t>
            </a:r>
            <a:r>
              <a:rPr lang="zh-CN" altLang="en-US" kern="0" dirty="0">
                <a:solidFill>
                  <a:srgbClr val="0070C0"/>
                </a:solidFill>
                <a:latin typeface="+mn-ea"/>
                <a:ea typeface="+mn-ea"/>
              </a:rPr>
              <a:t>  使用过程中有任何问题请通过以下方式联系我们，感谢您的支持！</a:t>
            </a:r>
          </a:p>
          <a:p>
            <a:pPr defTabSz="1218565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zh-CN" altLang="en-US" kern="0" dirty="0">
              <a:solidFill>
                <a:srgbClr val="0070C0"/>
              </a:solidFill>
              <a:latin typeface="+mn-ea"/>
              <a:ea typeface="+mn-ea"/>
            </a:endParaRPr>
          </a:p>
          <a:p>
            <a:pPr defTabSz="1218565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kern="0" dirty="0">
                <a:solidFill>
                  <a:srgbClr val="0070C0"/>
                </a:solidFill>
                <a:latin typeface="+mn-ea"/>
                <a:ea typeface="+mn-ea"/>
              </a:rPr>
              <a:t>电话：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13548141230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或</a:t>
            </a:r>
            <a:r>
              <a:rPr lang="zh-CN" altLang="zh-CN" kern="0" dirty="0">
                <a:solidFill>
                  <a:srgbClr val="0070C0"/>
                </a:solidFill>
                <a:latin typeface="+mn-ea"/>
                <a:ea typeface="+mn-ea"/>
              </a:rPr>
              <a:t>0</a:t>
            </a:r>
            <a:r>
              <a:rPr lang="en-US" altLang="zh-CN" kern="0" dirty="0">
                <a:solidFill>
                  <a:srgbClr val="0070C0"/>
                </a:solidFill>
                <a:latin typeface="+mn-ea"/>
                <a:ea typeface="+mn-ea"/>
              </a:rPr>
              <a:t>28-87817376</a:t>
            </a:r>
          </a:p>
          <a:p>
            <a:pPr defTabSz="1218565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kern="0" dirty="0">
                <a:solidFill>
                  <a:srgbClr val="0070C0"/>
                </a:solidFill>
                <a:latin typeface="+mn-ea"/>
                <a:ea typeface="+mn-ea"/>
              </a:rPr>
              <a:t>邮箱：</a:t>
            </a:r>
            <a:r>
              <a:rPr lang="en-US" altLang="zh-CN" kern="0" dirty="0">
                <a:solidFill>
                  <a:srgbClr val="0070C0"/>
                </a:solidFill>
                <a:latin typeface="+mn-ea"/>
                <a:ea typeface="+mn-ea"/>
                <a:hlinkClick r:id="rId2"/>
              </a:rPr>
              <a:t>contact@doubleflyer.com</a:t>
            </a:r>
            <a:endParaRPr lang="en-US" altLang="zh-CN" kern="0" dirty="0">
              <a:solidFill>
                <a:srgbClr val="0070C0"/>
              </a:solidFill>
              <a:latin typeface="+mn-ea"/>
              <a:ea typeface="+mn-ea"/>
            </a:endParaRPr>
          </a:p>
          <a:p>
            <a:pPr defTabSz="1218565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kern="0" dirty="0">
                <a:solidFill>
                  <a:srgbClr val="0070C0"/>
                </a:solidFill>
                <a:latin typeface="+mn-ea"/>
                <a:ea typeface="+mn-ea"/>
              </a:rPr>
              <a:t>QQ</a:t>
            </a:r>
            <a:r>
              <a:rPr lang="zh-CN" altLang="en-US" kern="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en-US" altLang="zh-CN" kern="0" dirty="0">
                <a:solidFill>
                  <a:srgbClr val="0070C0"/>
                </a:solidFill>
                <a:latin typeface="+mn-ea"/>
                <a:ea typeface="+mn-ea"/>
              </a:rPr>
              <a:t>2021728378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 txBox="1"/>
          <p:nvPr/>
        </p:nvSpPr>
        <p:spPr>
          <a:xfrm>
            <a:off x="435427" y="162560"/>
            <a:ext cx="11309533" cy="589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8565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进入浏览器，输入网址，打开登录页面</a:t>
            </a:r>
            <a:endParaRPr lang="en-US" altLang="zh-CN" sz="2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（如忘记网址请联系贾文龙（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13548141230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）或致电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028-87817376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endParaRPr lang="en-US" altLang="zh-CN" sz="2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浏览器选择：</a:t>
            </a:r>
            <a:endParaRPr lang="en-US" altLang="zh-CN" sz="2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推荐谷歌浏览器（便于直接打印），建议不使用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IE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浏览器。若是使用其他浏览器不能正常实现系统部分功能，请及时更换我们推荐的浏览器。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0466" y="722716"/>
            <a:ext cx="5057503" cy="380242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输入用户名和密码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，用户名和初始密码为班主任手机号码（若有多个号码，请以报到教务处的手机号为准），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，登录云校园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37" y="-36697"/>
            <a:ext cx="6357258" cy="6263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362075"/>
            <a:ext cx="12028805" cy="550481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657225" y="264150"/>
            <a:ext cx="10554335" cy="102044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依次点击【班主任】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【我的班级】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【期末评语】</a:t>
            </a:r>
            <a:r>
              <a:rPr lang="en-US" altLang="zh-CN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【填写教师评语】，输入评语，点击【确定】。</a:t>
            </a:r>
            <a:endParaRPr lang="en-US" altLang="zh-CN" sz="2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4105" y="1931670"/>
            <a:ext cx="695960" cy="456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5" y="2744470"/>
            <a:ext cx="695960" cy="456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5345" y="6383655"/>
            <a:ext cx="695960" cy="456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34625" y="3034030"/>
            <a:ext cx="1289685" cy="31692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8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" y="1560830"/>
            <a:ext cx="10828655" cy="528574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589280" y="158469"/>
            <a:ext cx="10972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查看成绩单</a:t>
            </a:r>
            <a:b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依次点击</a:t>
            </a:r>
            <a:r>
              <a:rPr lang="en-US" altLang="zh-CN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学生管理</a:t>
            </a:r>
            <a:r>
              <a:rPr lang="en-US" altLang="zh-CN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】-【</a:t>
            </a: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成绩管理</a:t>
            </a:r>
            <a:r>
              <a:rPr lang="en-US" altLang="zh-CN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】-【</a:t>
            </a: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详情</a:t>
            </a:r>
            <a:r>
              <a:rPr lang="en-US" altLang="zh-CN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】-【</a:t>
            </a: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成绩单</a:t>
            </a:r>
            <a:r>
              <a:rPr lang="en-US" altLang="zh-CN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sym typeface="+mn-ea"/>
              </a:rPr>
              <a:t>】</a:t>
            </a:r>
            <a:endParaRPr lang="zh-CN" altLang="en-US" sz="2800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3225" y="3318510"/>
            <a:ext cx="650240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8585" y="4867910"/>
            <a:ext cx="742315" cy="4718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25135" y="1945640"/>
            <a:ext cx="902335" cy="510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5" y="1206500"/>
            <a:ext cx="9645650" cy="48380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8832" y="170973"/>
            <a:ext cx="6979488" cy="946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5.</a:t>
            </a:r>
            <a:r>
              <a:rPr lang="zh-CN" altLang="en-US" sz="2800" dirty="0">
                <a:solidFill>
                  <a:schemeClr val="accent1"/>
                </a:solidFill>
                <a:latin typeface="+mn-ea"/>
                <a:ea typeface="+mn-ea"/>
              </a:rPr>
              <a:t>打印成绩单</a:t>
            </a:r>
            <a:endParaRPr lang="en-US" altLang="zh-CN" sz="28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+mn-ea"/>
                <a:ea typeface="+mn-ea"/>
              </a:rPr>
              <a:t>点击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+mn-ea"/>
                <a:ea typeface="+mn-ea"/>
              </a:rPr>
              <a:t>打印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】</a:t>
            </a:r>
            <a:r>
              <a:rPr lang="zh-CN" altLang="en-US" sz="2800" dirty="0">
                <a:solidFill>
                  <a:schemeClr val="accent1"/>
                </a:solidFill>
                <a:latin typeface="+mn-ea"/>
                <a:ea typeface="+mn-ea"/>
              </a:rPr>
              <a:t>，批量打印班级期末成绩单</a:t>
            </a:r>
          </a:p>
        </p:txBody>
      </p:sp>
      <p:sp>
        <p:nvSpPr>
          <p:cNvPr id="10" name="矩形 9"/>
          <p:cNvSpPr/>
          <p:nvPr/>
        </p:nvSpPr>
        <p:spPr>
          <a:xfrm>
            <a:off x="1234440" y="1262380"/>
            <a:ext cx="561340" cy="433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0109248" y="6477021"/>
            <a:ext cx="558784" cy="2698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90"/>
            <a:ext cx="12192635" cy="63061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0394" y="5744210"/>
            <a:ext cx="629285" cy="443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6920" y="4726305"/>
            <a:ext cx="197866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+mn-ea"/>
                <a:ea typeface="+mn-ea"/>
              </a:rPr>
              <a:t>点击</a:t>
            </a:r>
            <a:r>
              <a:rPr lang="en-US" altLang="zh-CN" sz="2800" dirty="0">
                <a:solidFill>
                  <a:srgbClr val="FFFF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>
                <a:solidFill>
                  <a:srgbClr val="FFFF00"/>
                </a:solidFill>
                <a:latin typeface="+mn-ea"/>
                <a:ea typeface="+mn-ea"/>
              </a:rPr>
              <a:t>更多设置</a:t>
            </a:r>
            <a:r>
              <a:rPr lang="en-US" altLang="zh-CN" sz="2800" dirty="0">
                <a:solidFill>
                  <a:srgbClr val="FFFF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00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0109248" y="6477021"/>
            <a:ext cx="558784" cy="2698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01"/>
            <a:ext cx="12192627" cy="6223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79194" y="5237182"/>
            <a:ext cx="984886" cy="443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3274" y="4550856"/>
            <a:ext cx="2016760" cy="18158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+mn-ea"/>
                <a:ea typeface="+mn-ea"/>
              </a:rPr>
              <a:t>若页眉和页脚为勾选状态，请取消勾选</a:t>
            </a:r>
          </a:p>
        </p:txBody>
      </p:sp>
    </p:spTree>
    <p:extLst>
      <p:ext uri="{BB962C8B-B14F-4D97-AF65-F5344CB8AC3E}">
        <p14:creationId xmlns:p14="http://schemas.microsoft.com/office/powerpoint/2010/main" val="31487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0109248" y="6477021"/>
            <a:ext cx="558784" cy="2698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1"/>
            <a:ext cx="12192627" cy="62233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31035" y="1365250"/>
            <a:ext cx="561340" cy="433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57D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6140" y="1062990"/>
            <a:ext cx="197866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+mn-ea"/>
                <a:ea typeface="+mn-ea"/>
              </a:rPr>
              <a:t>再次点击</a:t>
            </a:r>
            <a:r>
              <a:rPr lang="en-US" altLang="zh-CN" sz="2800" dirty="0">
                <a:solidFill>
                  <a:srgbClr val="FFFF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>
                <a:solidFill>
                  <a:srgbClr val="FFFF00"/>
                </a:solidFill>
                <a:latin typeface="+mn-ea"/>
                <a:ea typeface="+mn-ea"/>
              </a:rPr>
              <a:t>打印</a:t>
            </a:r>
            <a:r>
              <a:rPr lang="en-US" altLang="zh-CN" sz="2800" dirty="0">
                <a:solidFill>
                  <a:srgbClr val="FFFF00"/>
                </a:solidFill>
                <a:latin typeface="+mn-ea"/>
                <a:ea typeface="+mn-ea"/>
              </a:rPr>
              <a:t>】</a:t>
            </a:r>
            <a:r>
              <a:rPr lang="zh-CN" altLang="en-US" sz="2800" dirty="0">
                <a:solidFill>
                  <a:srgbClr val="FFFF00"/>
                </a:solidFill>
                <a:latin typeface="+mn-ea"/>
                <a:ea typeface="+mn-ea"/>
              </a:rPr>
              <a:t>，开始打印</a:t>
            </a:r>
          </a:p>
        </p:txBody>
      </p:sp>
    </p:spTree>
    <p:extLst>
      <p:ext uri="{BB962C8B-B14F-4D97-AF65-F5344CB8AC3E}">
        <p14:creationId xmlns:p14="http://schemas.microsoft.com/office/powerpoint/2010/main" val="29186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OfficeLight">
  <a:themeElements>
    <a:clrScheme name="">
      <a:dk1>
        <a:srgbClr val="2F2B20"/>
      </a:dk1>
      <a:lt1>
        <a:srgbClr val="FFFFFF"/>
      </a:lt1>
      <a:dk2>
        <a:srgbClr val="675E47"/>
      </a:dk2>
      <a:lt2>
        <a:srgbClr val="A8C0BF"/>
      </a:lt2>
      <a:accent1>
        <a:srgbClr val="A9A57C"/>
      </a:accent1>
      <a:accent2>
        <a:srgbClr val="DFDCB7"/>
      </a:accent2>
      <a:accent3>
        <a:srgbClr val="FFFFFF"/>
      </a:accent3>
      <a:accent4>
        <a:srgbClr val="27231A"/>
      </a:accent4>
      <a:accent5>
        <a:srgbClr val="D1CFBF"/>
      </a:accent5>
      <a:accent6>
        <a:srgbClr val="CAC7A6"/>
      </a:accent6>
      <a:hlink>
        <a:srgbClr val="D25814"/>
      </a:hlink>
      <a:folHlink>
        <a:srgbClr val="849A0A"/>
      </a:folHlink>
    </a:clrScheme>
    <a:fontScheme name="OfficeLigh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2F2B20"/>
      </a:dk1>
      <a:lt1>
        <a:srgbClr val="FFFFFF"/>
      </a:lt1>
      <a:dk2>
        <a:srgbClr val="675E47"/>
      </a:dk2>
      <a:lt2>
        <a:srgbClr val="A8C0BF"/>
      </a:lt2>
      <a:accent1>
        <a:srgbClr val="A9A57C"/>
      </a:accent1>
      <a:accent2>
        <a:srgbClr val="DFDCB7"/>
      </a:accent2>
      <a:accent3>
        <a:srgbClr val="FFFFFF"/>
      </a:accent3>
      <a:accent4>
        <a:srgbClr val="27231A"/>
      </a:accent4>
      <a:accent5>
        <a:srgbClr val="D1CFBF"/>
      </a:accent5>
      <a:accent6>
        <a:srgbClr val="CAC7A6"/>
      </a:accent6>
      <a:hlink>
        <a:srgbClr val="D25814"/>
      </a:hlink>
      <a:folHlink>
        <a:srgbClr val="849A0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212</Words>
  <Application>Microsoft Office PowerPoint</Application>
  <PresentationFormat>宽屏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方正正中黑简体</vt:lpstr>
      <vt:lpstr>华文楷体</vt:lpstr>
      <vt:lpstr>宋体</vt:lpstr>
      <vt:lpstr>微软雅黑</vt:lpstr>
      <vt:lpstr>Arial</vt:lpstr>
      <vt:lpstr>Calibri</vt:lpstr>
      <vt:lpstr>Cambria</vt:lpstr>
      <vt:lpstr>Century Gothic</vt:lpstr>
      <vt:lpstr>Corbel</vt:lpstr>
      <vt:lpstr>Wingdings 2</vt:lpstr>
      <vt:lpstr>OfficeLight</vt:lpstr>
      <vt:lpstr>Office 主题</vt:lpstr>
      <vt:lpstr>1_Office 主题</vt:lpstr>
      <vt:lpstr>2_Office 主题</vt:lpstr>
      <vt:lpstr>PowerPoint 演示文稿</vt:lpstr>
      <vt:lpstr>PowerPoint 演示文稿</vt:lpstr>
      <vt:lpstr>2.输入用户名和密码，用户名和初始密码为班主任手机号码（若有多个号码，请以报到教务处的手机号为准），点击【登录】，登录云校园</vt:lpstr>
      <vt:lpstr>3.依次点击【班主任】-【我的班级】-【期末评语】-【填写教师评语】，输入评语，点击【确定】。</vt:lpstr>
      <vt:lpstr>4.查看成绩单 依次点击【学生管理】-【成绩管理】-【详情】-【成绩单】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BY W</cp:lastModifiedBy>
  <cp:revision>152</cp:revision>
  <dcterms:created xsi:type="dcterms:W3CDTF">2016-01-07T00:27:00Z</dcterms:created>
  <dcterms:modified xsi:type="dcterms:W3CDTF">2016-06-21T01:06:08Z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